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sldIdLst>
    <p:sldId id="256" r:id="rId2"/>
    <p:sldId id="284" r:id="rId3"/>
    <p:sldId id="288" r:id="rId4"/>
    <p:sldId id="279" r:id="rId5"/>
    <p:sldId id="292" r:id="rId6"/>
    <p:sldId id="274" r:id="rId7"/>
    <p:sldId id="289" r:id="rId8"/>
    <p:sldId id="291" r:id="rId9"/>
    <p:sldId id="287" r:id="rId10"/>
    <p:sldId id="272" r:id="rId11"/>
    <p:sldId id="273" r:id="rId12"/>
    <p:sldId id="275" r:id="rId13"/>
    <p:sldId id="276" r:id="rId14"/>
    <p:sldId id="286" r:id="rId15"/>
    <p:sldId id="260" r:id="rId16"/>
    <p:sldId id="259" r:id="rId17"/>
    <p:sldId id="257" r:id="rId18"/>
    <p:sldId id="293" r:id="rId19"/>
    <p:sldId id="294" r:id="rId20"/>
    <p:sldId id="295" r:id="rId21"/>
    <p:sldId id="277" r:id="rId22"/>
    <p:sldId id="290" r:id="rId23"/>
    <p:sldId id="283" r:id="rId24"/>
    <p:sldId id="27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son%20Middlebrook\Documents\iCompBio\Vas-Data\VasFigur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son%20Middlebrook\Documents\iCompBio\Vas-Data\VasFigur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midr\source\repos\iCompBio-Summer2021\Vas-Data\VasFigur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sz="2000" dirty="0"/>
              <a:t>Average Standard Deviation: 0.0189</a:t>
            </a:r>
          </a:p>
        </c:rich>
      </c:tx>
      <c:layout>
        <c:manualLayout>
          <c:xMode val="edge"/>
          <c:yMode val="edge"/>
          <c:x val="0.41199353926912979"/>
          <c:y val="0.1238677141380773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8534423581667682E-2"/>
          <c:y val="9.0883760386305301E-2"/>
          <c:w val="0.89120916616192203"/>
          <c:h val="0.77394005307347624"/>
        </c:manualLayout>
      </c:layout>
      <c:barChart>
        <c:barDir val="col"/>
        <c:grouping val="clustered"/>
        <c:varyColors val="0"/>
        <c:ser>
          <c:idx val="0"/>
          <c:order val="0"/>
          <c:tx>
            <c:v>100 Projections</c:v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ProteinVas!$G$2:$G$16</c:f>
              <c:strCache>
                <c:ptCount val="15"/>
                <c:pt idx="0">
                  <c:v>6acd</c:v>
                </c:pt>
                <c:pt idx="1">
                  <c:v>6zge</c:v>
                </c:pt>
                <c:pt idx="2">
                  <c:v>6zgi</c:v>
                </c:pt>
                <c:pt idx="3">
                  <c:v>6zgh</c:v>
                </c:pt>
                <c:pt idx="4">
                  <c:v>6zgg</c:v>
                </c:pt>
                <c:pt idx="5">
                  <c:v>7lws</c:v>
                </c:pt>
                <c:pt idx="6">
                  <c:v>7lwt</c:v>
                </c:pt>
                <c:pt idx="7">
                  <c:v>7lyl</c:v>
                </c:pt>
                <c:pt idx="8">
                  <c:v>7lyn</c:v>
                </c:pt>
                <c:pt idx="9">
                  <c:v>7lww</c:v>
                </c:pt>
                <c:pt idx="10">
                  <c:v>7m8k</c:v>
                </c:pt>
                <c:pt idx="11">
                  <c:v>7kdk</c:v>
                </c:pt>
                <c:pt idx="12">
                  <c:v>6xkl</c:v>
                </c:pt>
                <c:pt idx="13">
                  <c:v>7mjg</c:v>
                </c:pt>
                <c:pt idx="14">
                  <c:v>7krq</c:v>
                </c:pt>
              </c:strCache>
            </c:strRef>
          </c:cat>
          <c:val>
            <c:numRef>
              <c:f>ProteinVas!$H$2:$H$16</c:f>
              <c:numCache>
                <c:formatCode>General</c:formatCode>
                <c:ptCount val="15"/>
                <c:pt idx="0">
                  <c:v>0.22</c:v>
                </c:pt>
                <c:pt idx="1">
                  <c:v>0.08</c:v>
                </c:pt>
                <c:pt idx="2">
                  <c:v>0.185</c:v>
                </c:pt>
                <c:pt idx="3">
                  <c:v>9.7500000000000003E-2</c:v>
                </c:pt>
                <c:pt idx="4">
                  <c:v>0.11250000000000002</c:v>
                </c:pt>
                <c:pt idx="5">
                  <c:v>0.02</c:v>
                </c:pt>
                <c:pt idx="6">
                  <c:v>0.02</c:v>
                </c:pt>
                <c:pt idx="7">
                  <c:v>1.4999999999999999E-2</c:v>
                </c:pt>
                <c:pt idx="8">
                  <c:v>1.4999999999999999E-2</c:v>
                </c:pt>
                <c:pt idx="9">
                  <c:v>0.02</c:v>
                </c:pt>
                <c:pt idx="10">
                  <c:v>0.02</c:v>
                </c:pt>
                <c:pt idx="11">
                  <c:v>2.4999999999999988E-3</c:v>
                </c:pt>
                <c:pt idx="12">
                  <c:v>6.25E-2</c:v>
                </c:pt>
                <c:pt idx="13">
                  <c:v>0.255</c:v>
                </c:pt>
                <c:pt idx="14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DF-4474-A848-4391735021EC}"/>
            </c:ext>
          </c:extLst>
        </c:ser>
        <c:ser>
          <c:idx val="1"/>
          <c:order val="1"/>
          <c:tx>
            <c:v>1000 Projections</c:v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ProteinVas!$G$2:$G$16</c:f>
              <c:strCache>
                <c:ptCount val="15"/>
                <c:pt idx="0">
                  <c:v>6acd</c:v>
                </c:pt>
                <c:pt idx="1">
                  <c:v>6zge</c:v>
                </c:pt>
                <c:pt idx="2">
                  <c:v>6zgi</c:v>
                </c:pt>
                <c:pt idx="3">
                  <c:v>6zgh</c:v>
                </c:pt>
                <c:pt idx="4">
                  <c:v>6zgg</c:v>
                </c:pt>
                <c:pt idx="5">
                  <c:v>7lws</c:v>
                </c:pt>
                <c:pt idx="6">
                  <c:v>7lwt</c:v>
                </c:pt>
                <c:pt idx="7">
                  <c:v>7lyl</c:v>
                </c:pt>
                <c:pt idx="8">
                  <c:v>7lyn</c:v>
                </c:pt>
                <c:pt idx="9">
                  <c:v>7lww</c:v>
                </c:pt>
                <c:pt idx="10">
                  <c:v>7m8k</c:v>
                </c:pt>
                <c:pt idx="11">
                  <c:v>7kdk</c:v>
                </c:pt>
                <c:pt idx="12">
                  <c:v>6xkl</c:v>
                </c:pt>
                <c:pt idx="13">
                  <c:v>7mjg</c:v>
                </c:pt>
                <c:pt idx="14">
                  <c:v>7krq</c:v>
                </c:pt>
              </c:strCache>
            </c:strRef>
          </c:cat>
          <c:val>
            <c:numRef>
              <c:f>ProteinVas!$H$26:$H$40</c:f>
              <c:numCache>
                <c:formatCode>General</c:formatCode>
                <c:ptCount val="15"/>
                <c:pt idx="0">
                  <c:v>0.22600000000000001</c:v>
                </c:pt>
                <c:pt idx="1">
                  <c:v>0.12125</c:v>
                </c:pt>
                <c:pt idx="2">
                  <c:v>0.11616666666666665</c:v>
                </c:pt>
                <c:pt idx="3">
                  <c:v>0.11483333333333334</c:v>
                </c:pt>
                <c:pt idx="4">
                  <c:v>0.12083333333333335</c:v>
                </c:pt>
                <c:pt idx="5">
                  <c:v>1.3999999999999999E-2</c:v>
                </c:pt>
                <c:pt idx="6">
                  <c:v>3.5000000000000005E-3</c:v>
                </c:pt>
                <c:pt idx="7">
                  <c:v>9.8333333333333328E-3</c:v>
                </c:pt>
                <c:pt idx="8">
                  <c:v>3.5000000000000001E-3</c:v>
                </c:pt>
                <c:pt idx="9">
                  <c:v>1.5833333333333335E-2</c:v>
                </c:pt>
                <c:pt idx="10">
                  <c:v>5.0000000000000001E-3</c:v>
                </c:pt>
                <c:pt idx="11">
                  <c:v>9.75E-3</c:v>
                </c:pt>
                <c:pt idx="12">
                  <c:v>4.0000000000000034E-4</c:v>
                </c:pt>
                <c:pt idx="13">
                  <c:v>0.15049999999999999</c:v>
                </c:pt>
                <c:pt idx="14">
                  <c:v>8.7000000000000008E-2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6DF-4474-A848-4391735021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443577311"/>
        <c:axId val="443577727"/>
      </c:barChart>
      <c:catAx>
        <c:axId val="4435773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Protein Name</a:t>
                </a:r>
              </a:p>
            </c:rich>
          </c:tx>
          <c:layout>
            <c:manualLayout>
              <c:xMode val="edge"/>
              <c:yMode val="edge"/>
              <c:x val="0.44548304058146576"/>
              <c:y val="0.9408687213745112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577727"/>
        <c:crosses val="autoZero"/>
        <c:auto val="1"/>
        <c:lblAlgn val="ctr"/>
        <c:lblOffset val="100"/>
        <c:noMultiLvlLbl val="0"/>
      </c:catAx>
      <c:valAx>
        <c:axId val="443577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 err="1"/>
                  <a:t>AVerage</a:t>
                </a:r>
                <a:r>
                  <a:rPr lang="en-US" b="1" baseline="0" dirty="0"/>
                  <a:t> V2 (Abs. Value)</a:t>
                </a:r>
                <a:endParaRPr lang="en-US" b="1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5773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65155259438724"/>
          <c:y val="9.7404998288257438E-2"/>
          <c:w val="0.19881000677777511"/>
          <c:h val="0.1281412844610006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sz="2000" b="0" i="0" baseline="0" dirty="0">
                <a:effectLst/>
              </a:rPr>
              <a:t>Average Standard Deviation: 0.00527</a:t>
            </a:r>
            <a:endParaRPr lang="en-US" sz="2000" dirty="0">
              <a:effectLst/>
            </a:endParaRPr>
          </a:p>
        </c:rich>
      </c:tx>
      <c:layout>
        <c:manualLayout>
          <c:xMode val="edge"/>
          <c:yMode val="edge"/>
          <c:x val="0.28563809812235008"/>
          <c:y val="7.10534380743219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426226529376136"/>
          <c:y val="4.8565718834480714E-2"/>
          <c:w val="0.8833016353725015"/>
          <c:h val="0.79619470230967404"/>
        </c:manualLayout>
      </c:layout>
      <c:barChart>
        <c:barDir val="col"/>
        <c:grouping val="clustered"/>
        <c:varyColors val="0"/>
        <c:ser>
          <c:idx val="1"/>
          <c:order val="0"/>
          <c:tx>
            <c:v>1000 Projections</c:v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ProteinVas!$G$26:$G$40</c:f>
              <c:strCache>
                <c:ptCount val="15"/>
                <c:pt idx="0">
                  <c:v>6acd</c:v>
                </c:pt>
                <c:pt idx="1">
                  <c:v>6zge</c:v>
                </c:pt>
                <c:pt idx="2">
                  <c:v>6zgi</c:v>
                </c:pt>
                <c:pt idx="3">
                  <c:v>6zgg</c:v>
                </c:pt>
                <c:pt idx="4">
                  <c:v>6zgh</c:v>
                </c:pt>
                <c:pt idx="5">
                  <c:v>7lws</c:v>
                </c:pt>
                <c:pt idx="6">
                  <c:v>7lwt</c:v>
                </c:pt>
                <c:pt idx="7">
                  <c:v>7lyl</c:v>
                </c:pt>
                <c:pt idx="8">
                  <c:v>7lyn</c:v>
                </c:pt>
                <c:pt idx="9">
                  <c:v>7lww</c:v>
                </c:pt>
                <c:pt idx="10">
                  <c:v>7m8k</c:v>
                </c:pt>
                <c:pt idx="11">
                  <c:v>7kdk</c:v>
                </c:pt>
                <c:pt idx="12">
                  <c:v>6xkl</c:v>
                </c:pt>
                <c:pt idx="13">
                  <c:v>7mjg</c:v>
                </c:pt>
                <c:pt idx="14">
                  <c:v>7krq</c:v>
                </c:pt>
              </c:strCache>
            </c:strRef>
          </c:cat>
          <c:val>
            <c:numRef>
              <c:f>ProteinVas!$H$26:$H$40</c:f>
              <c:numCache>
                <c:formatCode>General</c:formatCode>
                <c:ptCount val="15"/>
                <c:pt idx="0">
                  <c:v>0.22600000000000001</c:v>
                </c:pt>
                <c:pt idx="1">
                  <c:v>0.12125</c:v>
                </c:pt>
                <c:pt idx="2">
                  <c:v>0.11616666666666665</c:v>
                </c:pt>
                <c:pt idx="3">
                  <c:v>0.12083333333333335</c:v>
                </c:pt>
                <c:pt idx="4">
                  <c:v>0.11483333333333334</c:v>
                </c:pt>
                <c:pt idx="5">
                  <c:v>1.3999999999999999E-2</c:v>
                </c:pt>
                <c:pt idx="6">
                  <c:v>3.5000000000000005E-3</c:v>
                </c:pt>
                <c:pt idx="7">
                  <c:v>9.8333333333333328E-3</c:v>
                </c:pt>
                <c:pt idx="8">
                  <c:v>3.5000000000000001E-3</c:v>
                </c:pt>
                <c:pt idx="9">
                  <c:v>1.5833333333333335E-2</c:v>
                </c:pt>
                <c:pt idx="10">
                  <c:v>5.0000000000000001E-3</c:v>
                </c:pt>
                <c:pt idx="11">
                  <c:v>9.75E-3</c:v>
                </c:pt>
                <c:pt idx="12">
                  <c:v>4.0000000000000034E-4</c:v>
                </c:pt>
                <c:pt idx="13">
                  <c:v>0.15049999999999999</c:v>
                </c:pt>
                <c:pt idx="14">
                  <c:v>8.7000000000000008E-2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A6-472E-B1F0-EFB24F5E0839}"/>
            </c:ext>
          </c:extLst>
        </c:ser>
        <c:ser>
          <c:idx val="0"/>
          <c:order val="1"/>
          <c:tx>
            <c:v>2000 Projections</c:v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ProteinVas!$G$26:$G$40</c:f>
              <c:strCache>
                <c:ptCount val="15"/>
                <c:pt idx="0">
                  <c:v>6acd</c:v>
                </c:pt>
                <c:pt idx="1">
                  <c:v>6zge</c:v>
                </c:pt>
                <c:pt idx="2">
                  <c:v>6zgi</c:v>
                </c:pt>
                <c:pt idx="3">
                  <c:v>6zgg</c:v>
                </c:pt>
                <c:pt idx="4">
                  <c:v>6zgh</c:v>
                </c:pt>
                <c:pt idx="5">
                  <c:v>7lws</c:v>
                </c:pt>
                <c:pt idx="6">
                  <c:v>7lwt</c:v>
                </c:pt>
                <c:pt idx="7">
                  <c:v>7lyl</c:v>
                </c:pt>
                <c:pt idx="8">
                  <c:v>7lyn</c:v>
                </c:pt>
                <c:pt idx="9">
                  <c:v>7lww</c:v>
                </c:pt>
                <c:pt idx="10">
                  <c:v>7m8k</c:v>
                </c:pt>
                <c:pt idx="11">
                  <c:v>7kdk</c:v>
                </c:pt>
                <c:pt idx="12">
                  <c:v>6xkl</c:v>
                </c:pt>
                <c:pt idx="13">
                  <c:v>7mjg</c:v>
                </c:pt>
                <c:pt idx="14">
                  <c:v>7krq</c:v>
                </c:pt>
              </c:strCache>
            </c:strRef>
          </c:cat>
          <c:val>
            <c:numRef>
              <c:f>ProteinVas!$H$59:$H$73</c:f>
              <c:numCache>
                <c:formatCode>General</c:formatCode>
                <c:ptCount val="15"/>
                <c:pt idx="0">
                  <c:v>0.217</c:v>
                </c:pt>
                <c:pt idx="1">
                  <c:v>0.111</c:v>
                </c:pt>
                <c:pt idx="2">
                  <c:v>9.7250000000000003E-2</c:v>
                </c:pt>
                <c:pt idx="3">
                  <c:v>0.12525</c:v>
                </c:pt>
                <c:pt idx="4">
                  <c:v>0.10174999999999999</c:v>
                </c:pt>
                <c:pt idx="5">
                  <c:v>1.6E-2</c:v>
                </c:pt>
                <c:pt idx="6">
                  <c:v>1.1250000000000001E-3</c:v>
                </c:pt>
                <c:pt idx="7">
                  <c:v>3.749999999999999E-4</c:v>
                </c:pt>
                <c:pt idx="8">
                  <c:v>8.5000000000000006E-3</c:v>
                </c:pt>
                <c:pt idx="9">
                  <c:v>8.7500000000000008E-3</c:v>
                </c:pt>
                <c:pt idx="10">
                  <c:v>1.175E-2</c:v>
                </c:pt>
                <c:pt idx="11">
                  <c:v>6.2500000000000003E-3</c:v>
                </c:pt>
                <c:pt idx="12">
                  <c:v>7.1250000000000003E-3</c:v>
                </c:pt>
                <c:pt idx="13">
                  <c:v>0.14524999999999999</c:v>
                </c:pt>
                <c:pt idx="14">
                  <c:v>9.5000000000000001E-2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A6-472E-B1F0-EFB24F5E08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443577311"/>
        <c:axId val="443577727"/>
      </c:barChart>
      <c:catAx>
        <c:axId val="4435773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/>
                  <a:t>Protein Name</a:t>
                </a:r>
              </a:p>
            </c:rich>
          </c:tx>
          <c:layout>
            <c:manualLayout>
              <c:xMode val="edge"/>
              <c:yMode val="edge"/>
              <c:x val="0.43225277609529578"/>
              <c:y val="0.925052402851960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577727"/>
        <c:crosses val="autoZero"/>
        <c:auto val="1"/>
        <c:lblAlgn val="ctr"/>
        <c:lblOffset val="100"/>
        <c:noMultiLvlLbl val="0"/>
      </c:catAx>
      <c:valAx>
        <c:axId val="443577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dirty="0"/>
                  <a:t>Average V2 (Abs. value)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5773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4651796890773281"/>
          <c:y val="4.7490827983194192E-2"/>
          <c:w val="0.19881000677777511"/>
          <c:h val="0.15866477759511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 b="1" dirty="0"/>
              <a:t>Average Runtime For All Proteins</a:t>
            </a:r>
          </a:p>
        </c:rich>
      </c:tx>
      <c:layout>
        <c:manualLayout>
          <c:xMode val="edge"/>
          <c:yMode val="edge"/>
          <c:x val="0.21898382778012249"/>
          <c:y val="3.48252093867730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9.9652263964697119E-2"/>
          <c:y val="0.14014912738574462"/>
          <c:w val="0.87314343288706198"/>
          <c:h val="0.6802900606045746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ProteinVas!$Q$78</c:f>
              <c:strCache>
                <c:ptCount val="1"/>
                <c:pt idx="0">
                  <c:v>Runtime in Minutes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6350" h="88900"/>
              <a:bevelB w="88900" h="6350"/>
            </a:sp3d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ProteinVas!$P$79:$P$83</c:f>
              <c:strCache>
                <c:ptCount val="5"/>
                <c:pt idx="0">
                  <c:v>100 Projections</c:v>
                </c:pt>
                <c:pt idx="1">
                  <c:v>1000 Projections</c:v>
                </c:pt>
                <c:pt idx="2">
                  <c:v>2000 Projections</c:v>
                </c:pt>
                <c:pt idx="3">
                  <c:v>600 Scanlength</c:v>
                </c:pt>
                <c:pt idx="4">
                  <c:v>200, 400, 600 Scan</c:v>
                </c:pt>
              </c:strCache>
            </c:strRef>
          </c:cat>
          <c:val>
            <c:numRef>
              <c:f>ProteinVas!$Q$79:$Q$83</c:f>
              <c:numCache>
                <c:formatCode>General</c:formatCode>
                <c:ptCount val="5"/>
                <c:pt idx="0">
                  <c:v>45.389166666666668</c:v>
                </c:pt>
                <c:pt idx="1">
                  <c:v>146.55070921985816</c:v>
                </c:pt>
                <c:pt idx="2">
                  <c:v>267.57727272727271</c:v>
                </c:pt>
                <c:pt idx="3">
                  <c:v>570.99763619506246</c:v>
                </c:pt>
                <c:pt idx="4">
                  <c:v>1055.9942038605554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CD-4DED-BF74-C458F3C77B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gapDepth val="70"/>
        <c:shape val="box"/>
        <c:axId val="1916327727"/>
        <c:axId val="1916325231"/>
        <c:axId val="0"/>
      </c:bar3DChart>
      <c:catAx>
        <c:axId val="191632772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Number of Projections / Scan Type</a:t>
                </a:r>
              </a:p>
            </c:rich>
          </c:tx>
          <c:layout>
            <c:manualLayout>
              <c:xMode val="edge"/>
              <c:yMode val="edge"/>
              <c:x val="0.32688074352744106"/>
              <c:y val="0.9385742343131707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6325231"/>
        <c:crosses val="autoZero"/>
        <c:auto val="1"/>
        <c:lblAlgn val="ctr"/>
        <c:lblOffset val="100"/>
        <c:noMultiLvlLbl val="0"/>
      </c:catAx>
      <c:valAx>
        <c:axId val="1916325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Runtime in Minutes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63277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D78C5-FAF4-4263-84DD-579F970B9B0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E2BF2E-52C3-4B53-8A39-72F148B59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34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435B7CBE-8165-4C4A-9112-47FC1C363A0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80000" y="180000"/>
            <a:ext cx="5551200" cy="649800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Image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6546EC-2765-42DC-923A-7AC553079E0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AA7F096-3D92-49B2-9462-B267FBCA6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48000"/>
            <a:ext cx="4813299" cy="720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Edit Title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64F11C9E-726F-4C52-8D5A-A8A26285AC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99" y="1439069"/>
            <a:ext cx="4813300" cy="360362"/>
          </a:xfrm>
        </p:spPr>
        <p:txBody>
          <a:bodyPr/>
          <a:lstStyle>
            <a:lvl1pPr marL="0" indent="0">
              <a:buNone/>
              <a:defRPr sz="2300" b="1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2" name="Left Col">
            <a:extLst>
              <a:ext uri="{FF2B5EF4-FFF2-40B4-BE49-F238E27FC236}">
                <a16:creationId xmlns:a16="http://schemas.microsoft.com/office/drawing/2014/main" id="{2E72D7CC-5638-4650-AF1E-F213382BEF8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5997" y="2232000"/>
            <a:ext cx="4813301" cy="3888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DF9F55-97BD-4FB9-9BED-8242E0D32CF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52000" y="6355307"/>
            <a:ext cx="4114800" cy="249385"/>
          </a:xfrm>
          <a:solidFill>
            <a:schemeClr val="tx1"/>
          </a:solidFill>
        </p:spPr>
        <p:txBody>
          <a:bodyPr lIns="72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603206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microsoft.com/office/2007/relationships/media" Target="../media/media2.mp4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85" name="Rectangle 84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6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Placeholder 10" descr="DNA illustration">
            <a:extLst>
              <a:ext uri="{FF2B5EF4-FFF2-40B4-BE49-F238E27FC236}">
                <a16:creationId xmlns:a16="http://schemas.microsoft.com/office/drawing/2014/main" id="{E062009C-CDEA-4A33-A5A4-6A0868A0F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177" b="4177"/>
          <a:stretch/>
        </p:blipFill>
        <p:spPr>
          <a:xfrm>
            <a:off x="0" y="10"/>
            <a:ext cx="12191999" cy="6857990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9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91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4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5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6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7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8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9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0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8321A59-77A7-494D-80D1-208E95C2AC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8683" y="2196964"/>
            <a:ext cx="7022039" cy="1343158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/>
              <a:t>SARS-Cov-2 Spike Protein Analysis using second Vassiliev Measure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B81BC1-600B-49F7-883C-6575F6EBE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574785"/>
            <a:ext cx="6857999" cy="980282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cap="none" dirty="0">
                <a:solidFill>
                  <a:schemeClr val="tx1">
                    <a:lumMod val="95000"/>
                  </a:schemeClr>
                </a:solidFill>
              </a:rPr>
              <a:t>iCompBio REU Summer 2021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cap="none" dirty="0">
                <a:solidFill>
                  <a:schemeClr val="tx1">
                    <a:lumMod val="95000"/>
                  </a:schemeClr>
                </a:solidFill>
              </a:rPr>
              <a:t>Jason Middlebrook with mentor, Professor Eleni Panagiotou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33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73E0E-CBCD-4283-BEF6-F18F27AC3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41055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b="1" cap="none" dirty="0"/>
              <a:t>Total Values Of V2 For Proteins At 100 </a:t>
            </a:r>
            <a:br>
              <a:rPr lang="en-US" b="1" cap="none" dirty="0"/>
            </a:br>
            <a:r>
              <a:rPr lang="en-US" b="1" cap="none" dirty="0"/>
              <a:t>And 1000 Projections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6B7533C-C2B6-4417-9BA3-686E908FAD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086242"/>
              </p:ext>
            </p:extLst>
          </p:nvPr>
        </p:nvGraphicFramePr>
        <p:xfrm>
          <a:off x="1141411" y="1271588"/>
          <a:ext cx="9906000" cy="53239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21306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73E0E-CBCD-4283-BEF6-F18F27AC3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5" y="417963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b="1" cap="none" dirty="0"/>
              <a:t>Total Values Of V2 For Proteins At 1000 </a:t>
            </a:r>
            <a:br>
              <a:rPr lang="en-US" b="1" cap="none" dirty="0"/>
            </a:br>
            <a:r>
              <a:rPr lang="en-US" b="1" cap="none" dirty="0"/>
              <a:t>And 2000 Projections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60B27E8-6837-48A2-B370-F0E2D6E8A8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3459975"/>
              </p:ext>
            </p:extLst>
          </p:nvPr>
        </p:nvGraphicFramePr>
        <p:xfrm>
          <a:off x="1141413" y="1543050"/>
          <a:ext cx="9906000" cy="51065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83558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902B5-BD51-4A7D-B477-AEC271B13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14363"/>
            <a:ext cx="9905998" cy="984995"/>
          </a:xfrm>
        </p:spPr>
        <p:txBody>
          <a:bodyPr/>
          <a:lstStyle/>
          <a:p>
            <a:pPr algn="ctr"/>
            <a:r>
              <a:rPr lang="en-US" b="1" dirty="0"/>
              <a:t>Code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6B4610-E15A-4BB0-9586-626B16A1B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262318" y="1595158"/>
            <a:ext cx="7667364" cy="4848479"/>
          </a:xfrm>
          <a:prstGeom prst="rect">
            <a:avLst/>
          </a:prstGeom>
          <a:ln w="57150" cap="sq" cmpd="thickThin">
            <a:solidFill>
              <a:srgbClr val="000000"/>
            </a:solidFill>
            <a:prstDash val="solid"/>
            <a:beve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7934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EFA361D-71C1-4B25-BAFB-EBBC7863C8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7899662"/>
              </p:ext>
            </p:extLst>
          </p:nvPr>
        </p:nvGraphicFramePr>
        <p:xfrm>
          <a:off x="1036119" y="400051"/>
          <a:ext cx="10119761" cy="6199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9355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00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1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56" name="Rectangle 155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7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2" name="Picture 91" descr="Red ad gree bar graphs and numbers above the city skyline">
            <a:extLst>
              <a:ext uri="{FF2B5EF4-FFF2-40B4-BE49-F238E27FC236}">
                <a16:creationId xmlns:a16="http://schemas.microsoft.com/office/drawing/2014/main" id="{B92E6E67-2864-45D5-9460-F557ACA1F2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11853" b="11853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60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62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3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4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5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6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7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8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9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0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1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2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3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4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5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6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7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8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9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0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1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06BE71-A786-46B6-B3DD-36A81DE19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4927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/>
              <a:t>Results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68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B5D7E-D893-4EA6-A007-907C2EE8E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37518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Change in V2 at 200 Scanning Length for Wild S Proteins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345E38-8609-49C3-A642-33A25EACB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172920" y="1654306"/>
            <a:ext cx="7846158" cy="4707695"/>
          </a:xfr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8994C2-1234-4603-BE91-BBF9E638258B}"/>
              </a:ext>
            </a:extLst>
          </p:cNvPr>
          <p:cNvCxnSpPr>
            <a:cxnSpLocks/>
          </p:cNvCxnSpPr>
          <p:nvPr/>
        </p:nvCxnSpPr>
        <p:spPr>
          <a:xfrm flipH="1">
            <a:off x="5902036" y="5328458"/>
            <a:ext cx="548640" cy="407324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20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B5D7E-D893-4EA6-A007-907C2EE8E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059" y="254143"/>
            <a:ext cx="9972703" cy="1478570"/>
          </a:xfrm>
        </p:spPr>
        <p:txBody>
          <a:bodyPr/>
          <a:lstStyle/>
          <a:p>
            <a:pPr algn="ctr"/>
            <a:r>
              <a:rPr lang="en-US" dirty="0"/>
              <a:t>V2 along Wild SARS-CoV-2 s Proteins: 400 and 600 scan length</a:t>
            </a:r>
          </a:p>
        </p:txBody>
      </p:sp>
      <p:pic>
        <p:nvPicPr>
          <p:cNvPr id="11" name="Content Placeholder 10" descr="Chart, line chart&#10;&#10;Description automatically generated">
            <a:extLst>
              <a:ext uri="{FF2B5EF4-FFF2-40B4-BE49-F238E27FC236}">
                <a16:creationId xmlns:a16="http://schemas.microsoft.com/office/drawing/2014/main" id="{7DBF02D1-7C2A-4802-9359-78981EEE0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60" r="8431"/>
          <a:stretch/>
        </p:blipFill>
        <p:spPr>
          <a:xfrm>
            <a:off x="-24096" y="1732713"/>
            <a:ext cx="6118505" cy="4190318"/>
          </a:xfr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2616CE36-2EFF-4565-B087-2044C8DB16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12" r="8701"/>
          <a:stretch/>
        </p:blipFill>
        <p:spPr>
          <a:xfrm>
            <a:off x="6096000" y="1732714"/>
            <a:ext cx="6095999" cy="419031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B108E5-58FC-42EA-B22C-1A5CB7DE38C0}"/>
              </a:ext>
            </a:extLst>
          </p:cNvPr>
          <p:cNvCxnSpPr>
            <a:cxnSpLocks/>
          </p:cNvCxnSpPr>
          <p:nvPr/>
        </p:nvCxnSpPr>
        <p:spPr>
          <a:xfrm flipH="1">
            <a:off x="3635086" y="4966508"/>
            <a:ext cx="548640" cy="407324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731E1BD-CFBB-40DF-A7A3-5F85B765C647}"/>
              </a:ext>
            </a:extLst>
          </p:cNvPr>
          <p:cNvCxnSpPr>
            <a:cxnSpLocks/>
          </p:cNvCxnSpPr>
          <p:nvPr/>
        </p:nvCxnSpPr>
        <p:spPr>
          <a:xfrm flipH="1">
            <a:off x="7568588" y="4966508"/>
            <a:ext cx="548640" cy="407324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2E6A3D4-7C5C-490F-B744-CCD5934A5DB7}"/>
              </a:ext>
            </a:extLst>
          </p:cNvPr>
          <p:cNvCxnSpPr>
            <a:cxnSpLocks/>
          </p:cNvCxnSpPr>
          <p:nvPr/>
        </p:nvCxnSpPr>
        <p:spPr>
          <a:xfrm flipH="1">
            <a:off x="1256855" y="4966508"/>
            <a:ext cx="548640" cy="407324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71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CC986-6E9C-45CB-8313-5E7E3ACDA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85267"/>
            <a:ext cx="9905998" cy="1085591"/>
          </a:xfrm>
        </p:spPr>
        <p:txBody>
          <a:bodyPr/>
          <a:lstStyle/>
          <a:p>
            <a:pPr algn="ctr"/>
            <a:r>
              <a:rPr lang="en-US"/>
              <a:t>V2 along RBD-Down Proteins at 400 and 600 Scanning lengths</a:t>
            </a:r>
            <a:endParaRPr lang="en-US" dirty="0"/>
          </a:p>
        </p:txBody>
      </p:sp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4E4493E5-D6FC-4F19-9F68-0B08400889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49" r="8354"/>
          <a:stretch/>
        </p:blipFill>
        <p:spPr>
          <a:xfrm>
            <a:off x="0" y="1973783"/>
            <a:ext cx="6187440" cy="419031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E7652D-44CF-4276-B79A-811C4F7EFE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8" r="7666"/>
          <a:stretch/>
        </p:blipFill>
        <p:spPr>
          <a:xfrm>
            <a:off x="6187440" y="1973783"/>
            <a:ext cx="6004560" cy="419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113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CC986-6E9C-45CB-8313-5E7E3ACDA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85267"/>
            <a:ext cx="9905998" cy="1085591"/>
          </a:xfrm>
        </p:spPr>
        <p:txBody>
          <a:bodyPr/>
          <a:lstStyle/>
          <a:p>
            <a:pPr algn="ctr"/>
            <a:r>
              <a:rPr lang="en-US" dirty="0"/>
              <a:t>V2 along RBD-Up Proteins at 400 and 600 Scanning lengths</a:t>
            </a:r>
          </a:p>
        </p:txBody>
      </p:sp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4E4493E5-D6FC-4F19-9F68-0B08400889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702" r="5702"/>
          <a:stretch/>
        </p:blipFill>
        <p:spPr>
          <a:xfrm>
            <a:off x="0" y="1973783"/>
            <a:ext cx="6187440" cy="419031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E7652D-44CF-4276-B79A-811C4F7EFE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11" r="7011"/>
          <a:stretch/>
        </p:blipFill>
        <p:spPr>
          <a:xfrm>
            <a:off x="6187440" y="1973783"/>
            <a:ext cx="6004560" cy="419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67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B33F8-FCB4-45B9-AABA-BCA042A27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Mention Domains and the peaks in scans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52E51F-5E8A-45B4-B58E-7CDBE43444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2D4C4F5-0C46-450E-8261-AB738539D1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970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3" name="Group 182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84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5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8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7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9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94" name="Rectangle 293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5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0" name="Picture 239" descr="A 3D rendering of virus cells">
            <a:extLst>
              <a:ext uri="{FF2B5EF4-FFF2-40B4-BE49-F238E27FC236}">
                <a16:creationId xmlns:a16="http://schemas.microsoft.com/office/drawing/2014/main" id="{E6354224-73AA-4166-81BD-3576ABAA93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r="30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97" name="Group 296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298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300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1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2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3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4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5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6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7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8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9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0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1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2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3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4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5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6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7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8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9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06BE71-A786-46B6-B3DD-36A81DE19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3"/>
            <a:ext cx="6858000" cy="14784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/>
              <a:t>Background</a:t>
            </a: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68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F7B41-60D5-42CC-91B7-B41F2A25A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other details like mutations, etc.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3BAC6-05E7-4C5D-AF6C-91C54B2133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053C0F-CA00-4538-8005-48C1283079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0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0034B588-E3B4-4D0C-B59F-42AD730671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070" t="2285" r="141" b="2285"/>
          <a:stretch/>
        </p:blipFill>
        <p:spPr>
          <a:xfrm rot="5400000">
            <a:off x="3466246" y="2573128"/>
            <a:ext cx="967719" cy="66807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D3C7CE3-12C1-492F-ADA7-FFFF25732F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7359" r="7359"/>
          <a:stretch/>
        </p:blipFill>
        <p:spPr>
          <a:xfrm>
            <a:off x="609754" y="362261"/>
            <a:ext cx="6680701" cy="5961544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22E2F90-C9D1-4C0C-9D1E-D8A08DD87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3857" y="837002"/>
            <a:ext cx="4138386" cy="3780971"/>
          </a:xfrm>
        </p:spPr>
        <p:txBody>
          <a:bodyPr>
            <a:normAutofit/>
          </a:bodyPr>
          <a:lstStyle/>
          <a:p>
            <a:pPr algn="ctr"/>
            <a:r>
              <a:rPr lang="en-US" cap="none" dirty="0"/>
              <a:t>Difference Distance Matrix (DDM) for the V2 values Of The Uncleaved Closed S Protein (PDB: 6zge)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3BC2C4-2E86-47E5-9462-44A745BC4374}"/>
              </a:ext>
            </a:extLst>
          </p:cNvPr>
          <p:cNvSpPr txBox="1"/>
          <p:nvPr/>
        </p:nvSpPr>
        <p:spPr>
          <a:xfrm>
            <a:off x="7580345" y="4202474"/>
            <a:ext cx="3865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X- and Y-Axes are starting and ending amino acids (approximate locations)</a:t>
            </a:r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98855E34-5367-4863-B462-FC7B5C3899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323" b="37963"/>
          <a:stretch/>
        </p:blipFill>
        <p:spPr>
          <a:xfrm>
            <a:off x="1106254" y="5994918"/>
            <a:ext cx="5814664" cy="3656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59357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209" y="649356"/>
            <a:ext cx="9775202" cy="1447731"/>
          </a:xfrm>
        </p:spPr>
        <p:txBody>
          <a:bodyPr>
            <a:normAutofit/>
          </a:bodyPr>
          <a:lstStyle/>
          <a:p>
            <a:r>
              <a:rPr lang="en-US" sz="4400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358887"/>
            <a:ext cx="9905999" cy="3432314"/>
          </a:xfrm>
        </p:spPr>
        <p:txBody>
          <a:bodyPr>
            <a:normAutofit/>
          </a:bodyPr>
          <a:lstStyle/>
          <a:p>
            <a:r>
              <a:rPr lang="en-US" sz="2800" dirty="0"/>
              <a:t>Future for the project’s research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44400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CB99A-CD73-4553-86F0-4C5CD4C2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0671"/>
            <a:ext cx="12192000" cy="1683185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99150-B1C6-4131-9C7A-0036B702F1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1" y="1665923"/>
            <a:ext cx="9905998" cy="3460946"/>
          </a:xfrm>
        </p:spPr>
        <p:txBody>
          <a:bodyPr>
            <a:normAutofit/>
          </a:bodyPr>
          <a:lstStyle/>
          <a:p>
            <a:r>
              <a:rPr lang="en-US" sz="2800" dirty="0"/>
              <a:t>I would like to thank and acknowledge support from my mentor for the REU, Professor Eleni Panagiotou</a:t>
            </a:r>
          </a:p>
          <a:p>
            <a:r>
              <a:rPr lang="en-US" sz="2800" dirty="0"/>
              <a:t>I also acknowledge support from the NSF REU award #1852042</a:t>
            </a:r>
          </a:p>
          <a:p>
            <a:r>
              <a:rPr lang="en-US" sz="2800" dirty="0"/>
              <a:t>I would also like to thank Dr. Hong Qin and the University of Tennessee at Chattanooga for support.</a:t>
            </a:r>
          </a:p>
        </p:txBody>
      </p:sp>
      <p:pic>
        <p:nvPicPr>
          <p:cNvPr id="5" name="Picture 4" descr="A picture containing text, transport, wheel&#10;&#10;Description automatically generated">
            <a:extLst>
              <a:ext uri="{FF2B5EF4-FFF2-40B4-BE49-F238E27FC236}">
                <a16:creationId xmlns:a16="http://schemas.microsoft.com/office/drawing/2014/main" id="{ED8C8146-E3C5-4716-9CFC-F17997FD8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656" y="4871758"/>
            <a:ext cx="1674433" cy="1683185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262D1C5-7656-49E7-8432-5EFA375DB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529" y="5113275"/>
            <a:ext cx="785812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693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Illuminated technology network on a dark background">
            <a:extLst>
              <a:ext uri="{FF2B5EF4-FFF2-40B4-BE49-F238E27FC236}">
                <a16:creationId xmlns:a16="http://schemas.microsoft.com/office/drawing/2014/main" id="{2D73DA0F-7DB4-4B1A-8B34-4F00DA6DD02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/>
          <a:stretch/>
        </p:blipFill>
        <p:spPr>
          <a:xfrm>
            <a:off x="0" y="-606624"/>
            <a:ext cx="5221356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7856"/>
            <a:ext cx="5221356" cy="1305158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THANK YOU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" y="4798296"/>
            <a:ext cx="4913194" cy="1658732"/>
          </a:xfrm>
        </p:spPr>
        <p:txBody>
          <a:bodyPr>
            <a:normAutofit/>
          </a:bodyPr>
          <a:lstStyle/>
          <a:p>
            <a:pPr marL="91440" indent="-365760" algn="r">
              <a:lnSpc>
                <a:spcPct val="100000"/>
              </a:lnSpc>
              <a:buFont typeface="Tw Cen MT" panose="020B0602020104020603" pitchFamily="34" charset="0"/>
              <a:buChar char="–"/>
            </a:pPr>
            <a:r>
              <a:rPr lang="en-US" sz="2600" dirty="0"/>
              <a:t>https://github.com/MiddlebrookJF/iCompBio-Summer2021</a:t>
            </a:r>
          </a:p>
          <a:p>
            <a:pPr marL="91440" indent="-365760" algn="r">
              <a:lnSpc>
                <a:spcPct val="100000"/>
              </a:lnSpc>
              <a:buFont typeface="Tw Cen MT" panose="020B0602020104020603" pitchFamily="34" charset="0"/>
              <a:buChar char="–"/>
            </a:pPr>
            <a:r>
              <a:rPr lang="en-US" sz="2600" dirty="0"/>
              <a:t>MiddlebrookJF@gmail.com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265F7B-4739-4C48-966F-DC0C82710984}"/>
              </a:ext>
            </a:extLst>
          </p:cNvPr>
          <p:cNvSpPr txBox="1"/>
          <p:nvPr/>
        </p:nvSpPr>
        <p:spPr>
          <a:xfrm>
            <a:off x="5221356" y="332304"/>
            <a:ext cx="6638546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600" b="1" dirty="0"/>
              <a:t>References:</a:t>
            </a:r>
            <a:endParaRPr lang="en-US" sz="900" b="1" dirty="0"/>
          </a:p>
          <a:p>
            <a:pPr marL="342900" indent="-342900">
              <a:spcBef>
                <a:spcPts val="600"/>
              </a:spcBef>
              <a:buFontTx/>
              <a:buAutoNum type="arabicPeriod"/>
            </a:pPr>
            <a:r>
              <a:rPr lang="en-US" sz="2400" dirty="0"/>
              <a:t>Wrobel, A.G., Benton, D.J., Xu, P. </a:t>
            </a:r>
            <a:r>
              <a:rPr lang="en-US" sz="2400" i="1" dirty="0"/>
              <a:t>et al.</a:t>
            </a:r>
            <a:r>
              <a:rPr lang="en-US" sz="2400" dirty="0"/>
              <a:t> SARS-CoV-2 and bat RaTG13 spike glycoprotein structures inform on virus evolution and furin-cleavage effects. </a:t>
            </a:r>
            <a:r>
              <a:rPr lang="en-US" sz="2400" i="1" dirty="0"/>
              <a:t>Nat Struct Mol Biol</a:t>
            </a:r>
            <a:r>
              <a:rPr lang="en-US" sz="2400" dirty="0"/>
              <a:t> </a:t>
            </a:r>
            <a:r>
              <a:rPr lang="en-US" sz="2400" b="1" dirty="0"/>
              <a:t>27, </a:t>
            </a:r>
            <a:r>
              <a:rPr lang="en-US" sz="2400" dirty="0"/>
              <a:t>(2020) 763–767.</a:t>
            </a:r>
          </a:p>
          <a:p>
            <a:pPr marL="342900" indent="-342900">
              <a:spcBef>
                <a:spcPts val="600"/>
              </a:spcBef>
              <a:buFontTx/>
              <a:buAutoNum type="arabicPeriod"/>
            </a:pPr>
            <a:r>
              <a:rPr lang="en-US" sz="2400" dirty="0"/>
              <a:t>https://cbm.msoe.edu/teachingResources/proteinStructure/primary</a:t>
            </a:r>
          </a:p>
          <a:p>
            <a:pPr marL="342900" indent="-342900">
              <a:spcBef>
                <a:spcPts val="600"/>
              </a:spcBef>
              <a:buFontTx/>
              <a:buAutoNum type="arabicPeriod"/>
            </a:pPr>
            <a:r>
              <a:rPr lang="en-US" sz="2400" dirty="0"/>
              <a:t>Adams, C.C. </a:t>
            </a:r>
            <a:r>
              <a:rPr lang="en-US" sz="2400" i="1" dirty="0"/>
              <a:t>The Knot Book: An Elementary Introduction to the Mathematical Theory of Knots.</a:t>
            </a:r>
            <a:r>
              <a:rPr lang="en-US" sz="2400" dirty="0"/>
              <a:t> (2004) 152.</a:t>
            </a:r>
            <a:endParaRPr lang="en-US" sz="2400" i="1" dirty="0"/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sz="2400" dirty="0"/>
              <a:t>Hu, B., Guo, H., Zhou, P. </a:t>
            </a:r>
            <a:r>
              <a:rPr lang="en-US" sz="2400" i="1" dirty="0"/>
              <a:t>et al.</a:t>
            </a:r>
            <a:r>
              <a:rPr lang="en-US" sz="2400" dirty="0"/>
              <a:t> Characteristics of SARS-CoV-2 and COVID-19. </a:t>
            </a:r>
            <a:r>
              <a:rPr lang="en-US" sz="2400" i="1" dirty="0"/>
              <a:t>Nat Rev Microbiol</a:t>
            </a:r>
            <a:r>
              <a:rPr lang="en-US" sz="2400" dirty="0"/>
              <a:t> </a:t>
            </a:r>
            <a:r>
              <a:rPr lang="en-US" sz="2400" b="1" dirty="0"/>
              <a:t>19, </a:t>
            </a:r>
            <a:r>
              <a:rPr lang="en-US" sz="2400" dirty="0"/>
              <a:t>(2021) 141–154 .</a:t>
            </a:r>
            <a:endParaRPr lang="en-US" sz="2000" dirty="0"/>
          </a:p>
        </p:txBody>
      </p:sp>
      <p:pic>
        <p:nvPicPr>
          <p:cNvPr id="6" name="Picture Placeholder 8" descr="Illuminated technology network on a dark background">
            <a:extLst>
              <a:ext uri="{FF2B5EF4-FFF2-40B4-BE49-F238E27FC236}">
                <a16:creationId xmlns:a16="http://schemas.microsoft.com/office/drawing/2014/main" id="{6C539B9A-4391-419F-B886-EFFCF8CB95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969"/>
          <a:stretch/>
        </p:blipFill>
        <p:spPr>
          <a:xfrm rot="10800000">
            <a:off x="0" y="6251376"/>
            <a:ext cx="5221356" cy="13051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50793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209" y="649356"/>
            <a:ext cx="9775202" cy="1447731"/>
          </a:xfrm>
        </p:spPr>
        <p:txBody>
          <a:bodyPr>
            <a:normAutofit/>
          </a:bodyPr>
          <a:lstStyle/>
          <a:p>
            <a:r>
              <a:rPr lang="en-US" sz="4400" dirty="0"/>
              <a:t>Protein Structures – 3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358887"/>
            <a:ext cx="9905999" cy="3432314"/>
          </a:xfrm>
        </p:spPr>
        <p:txBody>
          <a:bodyPr>
            <a:normAutofit/>
          </a:bodyPr>
          <a:lstStyle/>
          <a:p>
            <a:r>
              <a:rPr lang="en-US" sz="2800" dirty="0"/>
              <a:t>Primary structure is protein’s amino acid sequence</a:t>
            </a:r>
          </a:p>
          <a:p>
            <a:r>
              <a:rPr lang="en-US" sz="2800" dirty="0"/>
              <a:t>Secondary structure refers to the set of 3-d shapes the protein is made up of (e.g. alpha helices, beta sheets)</a:t>
            </a:r>
          </a:p>
          <a:p>
            <a:r>
              <a:rPr lang="en-US" sz="2800" dirty="0">
                <a:solidFill>
                  <a:schemeClr val="accent3"/>
                </a:solidFill>
              </a:rPr>
              <a:t>Tertiary structure </a:t>
            </a:r>
            <a:r>
              <a:rPr lang="en-US" sz="2800" dirty="0"/>
              <a:t>is the 3-d conformation of the entire chain of amino acids that makes up the protein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38858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209" y="649356"/>
            <a:ext cx="9775202" cy="1447731"/>
          </a:xfrm>
        </p:spPr>
        <p:txBody>
          <a:bodyPr>
            <a:normAutofit/>
          </a:bodyPr>
          <a:lstStyle/>
          <a:p>
            <a:r>
              <a:rPr lang="en-US" sz="4400" dirty="0"/>
              <a:t>SARS-CoV-2 spike protein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358887"/>
            <a:ext cx="9905999" cy="3432314"/>
          </a:xfrm>
        </p:spPr>
        <p:txBody>
          <a:bodyPr>
            <a:normAutofit/>
          </a:bodyPr>
          <a:lstStyle/>
          <a:p>
            <a:r>
              <a:rPr lang="en-US" sz="2800" dirty="0"/>
              <a:t>Spike (</a:t>
            </a:r>
            <a:r>
              <a:rPr lang="en-US" sz="2800" dirty="0">
                <a:solidFill>
                  <a:schemeClr val="accent3"/>
                </a:solidFill>
              </a:rPr>
              <a:t>S</a:t>
            </a:r>
            <a:r>
              <a:rPr lang="en-US" sz="2800" dirty="0"/>
              <a:t>) </a:t>
            </a:r>
            <a:r>
              <a:rPr lang="en-US" sz="2800" dirty="0">
                <a:solidFill>
                  <a:schemeClr val="accent3"/>
                </a:solidFill>
              </a:rPr>
              <a:t>protein</a:t>
            </a:r>
            <a:r>
              <a:rPr lang="en-US" sz="2800" dirty="0"/>
              <a:t> binds to the human ACE2 receptor to infect cell</a:t>
            </a:r>
          </a:p>
          <a:p>
            <a:r>
              <a:rPr lang="en-US" sz="2800" dirty="0"/>
              <a:t>This plays a crucial role in the viral life cycle</a:t>
            </a:r>
          </a:p>
          <a:p>
            <a:r>
              <a:rPr lang="en-US" sz="2800" dirty="0"/>
              <a:t>S1 helps ACE2 binding</a:t>
            </a:r>
          </a:p>
          <a:p>
            <a:r>
              <a:rPr lang="en-US" sz="2800" dirty="0"/>
              <a:t>S2 helps fuse viral and human cell membranes</a:t>
            </a:r>
          </a:p>
        </p:txBody>
      </p:sp>
    </p:spTree>
    <p:extLst>
      <p:ext uri="{BB962C8B-B14F-4D97-AF65-F5344CB8AC3E}">
        <p14:creationId xmlns:p14="http://schemas.microsoft.com/office/powerpoint/2010/main" val="1760836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72B1A-2A09-4325-925B-5D106BA69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Receptor-Binding Domain (RBD)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199840C8-4D88-4B65-857A-0E5C4C948C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656"/>
          <a:stretch/>
        </p:blipFill>
        <p:spPr>
          <a:xfrm>
            <a:off x="1260681" y="3209315"/>
            <a:ext cx="9873618" cy="2486875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1654BC2D-7D76-4AA4-82A3-2C8ACC670D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827"/>
          <a:stretch/>
        </p:blipFill>
        <p:spPr>
          <a:xfrm>
            <a:off x="1260681" y="2444002"/>
            <a:ext cx="9883734" cy="7653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2F497C-9815-42AF-87A1-3D4C712898A9}"/>
              </a:ext>
            </a:extLst>
          </p:cNvPr>
          <p:cNvSpPr txBox="1"/>
          <p:nvPr/>
        </p:nvSpPr>
        <p:spPr>
          <a:xfrm>
            <a:off x="9771642" y="5696190"/>
            <a:ext cx="1372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[1] </a:t>
            </a:r>
            <a:r>
              <a:rPr lang="en-US" sz="2000" dirty="0"/>
              <a:t>figure</a:t>
            </a:r>
            <a:r>
              <a:rPr lang="en-US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999843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D4D23-7D2E-48CD-98DA-4D2E94915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82401"/>
            <a:ext cx="9905998" cy="107820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Protein Structure and</a:t>
            </a:r>
            <a:br>
              <a:rPr lang="en-US" b="1" dirty="0"/>
            </a:br>
            <a:r>
              <a:rPr lang="en-US" b="1" dirty="0"/>
              <a:t>Approximate Domains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F0BB68C-8C73-4E90-B642-24F9929ED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08" b="31331"/>
          <a:stretch/>
        </p:blipFill>
        <p:spPr>
          <a:xfrm>
            <a:off x="405732" y="2525270"/>
            <a:ext cx="11380533" cy="27876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0FBD5B-CED2-4858-B20B-5690C77E4FF5}"/>
              </a:ext>
            </a:extLst>
          </p:cNvPr>
          <p:cNvSpPr txBox="1"/>
          <p:nvPr/>
        </p:nvSpPr>
        <p:spPr>
          <a:xfrm>
            <a:off x="9925878" y="5568594"/>
            <a:ext cx="1516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[4] </a:t>
            </a:r>
            <a:r>
              <a:rPr lang="en-US" sz="2000" dirty="0"/>
              <a:t>figure</a:t>
            </a:r>
            <a:r>
              <a:rPr lang="en-US" dirty="0"/>
              <a:t> 3a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D22A43-78F2-4A32-AEBF-0FBB26FF0C3E}"/>
              </a:ext>
            </a:extLst>
          </p:cNvPr>
          <p:cNvSpPr txBox="1"/>
          <p:nvPr/>
        </p:nvSpPr>
        <p:spPr>
          <a:xfrm>
            <a:off x="7825420" y="1750849"/>
            <a:ext cx="3099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 pictured, Central Helix (CH) and Connector Domain (CD)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004417F-85F9-4340-A2DB-0E69D200B5BD}"/>
              </a:ext>
            </a:extLst>
          </p:cNvPr>
          <p:cNvCxnSpPr>
            <a:cxnSpLocks/>
          </p:cNvCxnSpPr>
          <p:nvPr/>
        </p:nvCxnSpPr>
        <p:spPr>
          <a:xfrm flipH="1">
            <a:off x="9375006" y="3638349"/>
            <a:ext cx="134754" cy="83727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59DFF5-4E99-4043-AA64-2D2749E52791}"/>
              </a:ext>
            </a:extLst>
          </p:cNvPr>
          <p:cNvCxnSpPr>
            <a:cxnSpLocks/>
          </p:cNvCxnSpPr>
          <p:nvPr/>
        </p:nvCxnSpPr>
        <p:spPr>
          <a:xfrm>
            <a:off x="9509760" y="3638349"/>
            <a:ext cx="416118" cy="83727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50829FD-B846-44DD-8DA0-87193584892B}"/>
              </a:ext>
            </a:extLst>
          </p:cNvPr>
          <p:cNvCxnSpPr>
            <a:cxnSpLocks/>
          </p:cNvCxnSpPr>
          <p:nvPr/>
        </p:nvCxnSpPr>
        <p:spPr>
          <a:xfrm>
            <a:off x="9442383" y="2397302"/>
            <a:ext cx="67377" cy="1240925"/>
          </a:xfrm>
          <a:prstGeom prst="straightConnector1">
            <a:avLst/>
          </a:prstGeom>
          <a:ln w="5715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190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209" y="649356"/>
            <a:ext cx="9775202" cy="1447731"/>
          </a:xfrm>
        </p:spPr>
        <p:txBody>
          <a:bodyPr>
            <a:normAutofit/>
          </a:bodyPr>
          <a:lstStyle/>
          <a:p>
            <a:r>
              <a:rPr lang="en-US" sz="4400" dirty="0"/>
              <a:t>The Second Vassiliev Measure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811" y="2348877"/>
            <a:ext cx="6028876" cy="3659711"/>
          </a:xfrm>
        </p:spPr>
        <p:txBody>
          <a:bodyPr>
            <a:normAutofit/>
          </a:bodyPr>
          <a:lstStyle/>
          <a:p>
            <a:r>
              <a:rPr lang="en-US" sz="2800" dirty="0"/>
              <a:t>Topology – mathematical study of knots</a:t>
            </a:r>
          </a:p>
          <a:p>
            <a:r>
              <a:rPr lang="en-US" sz="2800" dirty="0"/>
              <a:t>Second Vassiliev Measure (</a:t>
            </a:r>
            <a:r>
              <a:rPr lang="en-US" sz="2800" dirty="0">
                <a:solidFill>
                  <a:schemeClr val="accent3"/>
                </a:solidFill>
              </a:rPr>
              <a:t>V2</a:t>
            </a:r>
            <a:r>
              <a:rPr lang="en-US" sz="2800" dirty="0"/>
              <a:t>) is a topological measure for both closed and open knots</a:t>
            </a:r>
          </a:p>
          <a:p>
            <a:r>
              <a:rPr lang="en-US" sz="2800" dirty="0"/>
              <a:t>Uses crossing numbers to determine </a:t>
            </a:r>
            <a:r>
              <a:rPr lang="en-US" sz="2800" dirty="0">
                <a:solidFill>
                  <a:schemeClr val="accent3"/>
                </a:solidFill>
              </a:rPr>
              <a:t>complexity of knots </a:t>
            </a:r>
            <a:r>
              <a:rPr lang="en-US" sz="2800" dirty="0"/>
              <a:t>(and proteins)</a:t>
            </a:r>
          </a:p>
          <a:p>
            <a:endParaRPr lang="en-US" sz="2800" dirty="0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585FD669-F7FD-49AB-8F70-B02E4ED9C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052" y="1957022"/>
            <a:ext cx="2662869" cy="40012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B5D242C-6A02-4DBD-8E2C-A87C8A982CCC}"/>
              </a:ext>
            </a:extLst>
          </p:cNvPr>
          <p:cNvSpPr txBox="1"/>
          <p:nvPr/>
        </p:nvSpPr>
        <p:spPr>
          <a:xfrm>
            <a:off x="7522052" y="6008589"/>
            <a:ext cx="266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[3] figures 6.6 and 6.7</a:t>
            </a:r>
          </a:p>
        </p:txBody>
      </p:sp>
    </p:spTree>
    <p:extLst>
      <p:ext uri="{BB962C8B-B14F-4D97-AF65-F5344CB8AC3E}">
        <p14:creationId xmlns:p14="http://schemas.microsoft.com/office/powerpoint/2010/main" val="2522883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209" y="649356"/>
            <a:ext cx="9775202" cy="1447731"/>
          </a:xfrm>
        </p:spPr>
        <p:txBody>
          <a:bodyPr>
            <a:normAutofit/>
          </a:bodyPr>
          <a:lstStyle/>
          <a:p>
            <a:r>
              <a:rPr lang="en-US" sz="4400" dirty="0"/>
              <a:t>Vassiliev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811" y="2348877"/>
            <a:ext cx="6028876" cy="3659711"/>
          </a:xfrm>
        </p:spPr>
        <p:txBody>
          <a:bodyPr>
            <a:normAutofit/>
          </a:bodyPr>
          <a:lstStyle/>
          <a:p>
            <a:r>
              <a:rPr lang="en-US" sz="2800" dirty="0"/>
              <a:t>To calculate V2 for open knots (proteins), we must use 2-d projections</a:t>
            </a:r>
          </a:p>
          <a:p>
            <a:r>
              <a:rPr lang="en-US" sz="2800" dirty="0"/>
              <a:t>We take </a:t>
            </a:r>
            <a:r>
              <a:rPr lang="en-US" sz="2800" dirty="0">
                <a:solidFill>
                  <a:schemeClr val="accent3"/>
                </a:solidFill>
              </a:rPr>
              <a:t>projections on random planes</a:t>
            </a:r>
          </a:p>
          <a:p>
            <a:r>
              <a:rPr lang="en-US" sz="2800" dirty="0"/>
              <a:t>We are looking at the protein from a random vantage point and calculating its crossings and V2 from there</a:t>
            </a:r>
          </a:p>
        </p:txBody>
      </p:sp>
      <p:pic>
        <p:nvPicPr>
          <p:cNvPr id="13" name="Screen Recording 12">
            <a:hlinkClick r:id="" action="ppaction://media"/>
            <a:extLst>
              <a:ext uri="{FF2B5EF4-FFF2-40B4-BE49-F238E27FC236}">
                <a16:creationId xmlns:a16="http://schemas.microsoft.com/office/drawing/2014/main" id="{5D969ACF-DA4E-4E91-B91D-527FAAA96F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>
            <a:lum bright="-12000" contrast="15000"/>
          </a:blip>
          <a:srcRect l="7584" t="6410" r="9900" b="2482"/>
          <a:stretch/>
        </p:blipFill>
        <p:spPr>
          <a:xfrm>
            <a:off x="7286572" y="695967"/>
            <a:ext cx="3760839" cy="3419142"/>
          </a:xfrm>
          <a:prstGeom prst="rect">
            <a:avLst/>
          </a:prstGeom>
        </p:spPr>
      </p:pic>
      <p:pic>
        <p:nvPicPr>
          <p:cNvPr id="14" name="Screen Recording 13">
            <a:hlinkClick r:id="" action="ppaction://media"/>
            <a:extLst>
              <a:ext uri="{FF2B5EF4-FFF2-40B4-BE49-F238E27FC236}">
                <a16:creationId xmlns:a16="http://schemas.microsoft.com/office/drawing/2014/main" id="{7919B347-F506-4DC2-89CA-23E7A47EA93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5740" t="1619" r="10029" b="4446"/>
          <a:stretch/>
        </p:blipFill>
        <p:spPr>
          <a:xfrm>
            <a:off x="7286573" y="657473"/>
            <a:ext cx="3760838" cy="341914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Content Placeholder 4" descr="Hand">
                <a:extLst>
                  <a:ext uri="{FF2B5EF4-FFF2-40B4-BE49-F238E27FC236}">
                    <a16:creationId xmlns:a16="http://schemas.microsoft.com/office/drawing/2014/main" id="{6D788E33-4831-472A-91E7-7DBFB742965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3099154"/>
                  </p:ext>
                </p:extLst>
              </p:nvPr>
            </p:nvGraphicFramePr>
            <p:xfrm rot="4925845">
              <a:off x="8306523" y="3831269"/>
              <a:ext cx="1720935" cy="2995000"/>
            </p:xfrm>
            <a:graphic>
              <a:graphicData uri="http://schemas.microsoft.com/office/drawing/2017/model3d">
                <am3d:model3d r:embed="rId8">
                  <am3d:spPr>
                    <a:xfrm rot="4925845">
                      <a:off x="0" y="0"/>
                      <a:ext cx="1720935" cy="2995000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74201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79745" d="1000000"/>
                    <am3d:preTrans dx="2967570" dy="-17977459" dz="-1404785"/>
                    <am3d:scale>
                      <am3d:sx n="1000000" d="1000000"/>
                      <am3d:sy n="1000000" d="1000000"/>
                      <am3d:sz n="1000000" d="1000000"/>
                    </am3d:scale>
                    <am3d:rot ax="-116779" ay="-613855" az="20766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4323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Content Placeholder 4" descr="Hand">
                <a:extLst>
                  <a:ext uri="{FF2B5EF4-FFF2-40B4-BE49-F238E27FC236}">
                    <a16:creationId xmlns:a16="http://schemas.microsoft.com/office/drawing/2014/main" id="{6D788E33-4831-472A-91E7-7DBFB74296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4925845">
                <a:off x="8306523" y="3831269"/>
                <a:ext cx="1720935" cy="2995000"/>
              </a:xfrm>
              <a:prstGeom prst="rect">
                <a:avLst/>
              </a:prstGeom>
              <a:noFill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068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342"/>
    </mc:Choice>
    <mc:Fallback xmlns="">
      <p:transition spd="slow" advTm="533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3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7" presetClass="emph" presetSubtype="51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234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217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8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1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6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8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73" name="Rectangle 272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4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Open book with pen on desk">
            <a:extLst>
              <a:ext uri="{FF2B5EF4-FFF2-40B4-BE49-F238E27FC236}">
                <a16:creationId xmlns:a16="http://schemas.microsoft.com/office/drawing/2014/main" id="{A3DBDD79-1723-428F-9258-904939ED96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8845" b="6544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76" name="Group 275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277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279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0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1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2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3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4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5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6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7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8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9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0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1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2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3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4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5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6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7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8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06BE71-A786-46B6-B3DD-36A81DE19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4927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/>
              <a:t>Methods</a:t>
            </a: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5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667</TotalTime>
  <Words>588</Words>
  <Application>Microsoft Office PowerPoint</Application>
  <PresentationFormat>Widescreen</PresentationFormat>
  <Paragraphs>63</Paragraphs>
  <Slides>24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Times New Roman</vt:lpstr>
      <vt:lpstr>Tw Cen MT</vt:lpstr>
      <vt:lpstr>Circuit</vt:lpstr>
      <vt:lpstr>SARS-Cov-2 Spike Protein Analysis using second Vassiliev Measure</vt:lpstr>
      <vt:lpstr>Background</vt:lpstr>
      <vt:lpstr>Protein Structures – 3 types</vt:lpstr>
      <vt:lpstr>SARS-CoV-2 spike protein</vt:lpstr>
      <vt:lpstr>Receptor-Binding Domain (RBD)</vt:lpstr>
      <vt:lpstr>Protein Structure and Approximate Domains</vt:lpstr>
      <vt:lpstr>The Second Vassiliev Measure</vt:lpstr>
      <vt:lpstr>Vassiliev projections</vt:lpstr>
      <vt:lpstr>Methods</vt:lpstr>
      <vt:lpstr>Total Values Of V2 For Proteins At 100  And 1000 Projections</vt:lpstr>
      <vt:lpstr>Total Values Of V2 For Proteins At 1000  And 2000 Projections</vt:lpstr>
      <vt:lpstr>Code Example</vt:lpstr>
      <vt:lpstr>PowerPoint Presentation</vt:lpstr>
      <vt:lpstr>Results</vt:lpstr>
      <vt:lpstr>Change in V2 at 200 Scanning Length for Wild S Proteins</vt:lpstr>
      <vt:lpstr>V2 along Wild SARS-CoV-2 s Proteins: 400 and 600 scan length</vt:lpstr>
      <vt:lpstr>V2 along RBD-Down Proteins at 400 and 600 Scanning lengths</vt:lpstr>
      <vt:lpstr>V2 along RBD-Up Proteins at 400 and 600 Scanning lengths</vt:lpstr>
      <vt:lpstr>Mention Domains and the peaks in scans</vt:lpstr>
      <vt:lpstr>Add other details like mutations, etc.</vt:lpstr>
      <vt:lpstr>Difference Distance Matrix (DDM) for the V2 values Of The Uncleaved Closed S Protein (PDB: 6zge)</vt:lpstr>
      <vt:lpstr>Next Steps</vt:lpstr>
      <vt:lpstr>Acknowledgements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Richards, Jeffrey Middleton</dc:creator>
  <cp:lastModifiedBy>Richards, Jeffrey Middleton</cp:lastModifiedBy>
  <cp:revision>314</cp:revision>
  <dcterms:created xsi:type="dcterms:W3CDTF">2021-07-10T19:37:09Z</dcterms:created>
  <dcterms:modified xsi:type="dcterms:W3CDTF">2021-07-22T00:18:57Z</dcterms:modified>
</cp:coreProperties>
</file>